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2255" autoAdjust="0"/>
  </p:normalViewPr>
  <p:slideViewPr>
    <p:cSldViewPr snapToGrid="0">
      <p:cViewPr varScale="1">
        <p:scale>
          <a:sx n="59" d="100"/>
          <a:sy n="59" d="100"/>
        </p:scale>
        <p:origin x="11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8B5D8-5501-4CFB-A45D-3C12D6906764}" type="datetimeFigureOut">
              <a:rPr lang="en-US" smtClean="0"/>
              <a:t>12/6/2020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8AC1F-ACC5-4E2D-9C3A-74C0AB98AB20}" type="slidenum">
              <a:rPr lang="en-US" smtClean="0"/>
              <a:t>‹#›</a:t>
            </a:fld>
            <a:endParaRPr lang="en-US"/>
          </a:p>
        </p:txBody>
      </p:sp>
    </p:spTree>
    <p:extLst>
      <p:ext uri="{BB962C8B-B14F-4D97-AF65-F5344CB8AC3E}">
        <p14:creationId xmlns:p14="http://schemas.microsoft.com/office/powerpoint/2010/main" val="157433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 work at the Amazon warehouse as a warehouse associate. I have been working in the company for the past six months, and I usually work for about 25 hours per week or more. My job's main purpose is to ensure that the packages are well-sorted and taken to their needed location in the warehouse. The duties that help carry out my purpose include stowing, inducting, divert, pull, and pick. To induct involves outing stickers on each package to help tell where the package will be sent to. The diverter task involves reefing the stickers and push the package to the right direction as a puller is usually in each aisle ex. The dusty of 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stower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involves scanning the packages on a device that resembles a phone and tells the package's location.</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E8AC1F-ACC5-4E2D-9C3A-74C0AB98AB20}" type="slidenum">
              <a:rPr lang="en-US" smtClean="0"/>
              <a:t>2</a:t>
            </a:fld>
            <a:endParaRPr lang="en-US"/>
          </a:p>
        </p:txBody>
      </p:sp>
    </p:spTree>
    <p:extLst>
      <p:ext uri="{BB962C8B-B14F-4D97-AF65-F5344CB8AC3E}">
        <p14:creationId xmlns:p14="http://schemas.microsoft.com/office/powerpoint/2010/main" val="108852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amazon, the tasks are not based on weekly, monthly, quarterly or yearly assignments. Whatever tasks are available at a time they are assigned to the employees provided they know how to perform them. The company has a lot of employees since employees are readily available to cover up for absent employees. I, therefore, do not need to cover for a specific employee who is absent. I do not required to supervise anyone. The supervision job belongs to individuals known as Ambassadors in the company. I, however, help employees who require a little bit of training. My job requires problem-solving skills. The problem-solving abilities are required mostly in situations where damaged packages have been received, and therefore problem-solving skills are used to help fix the packages.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E8AC1F-ACC5-4E2D-9C3A-74C0AB98AB20}" type="slidenum">
              <a:rPr lang="en-US" smtClean="0"/>
              <a:t>3</a:t>
            </a:fld>
            <a:endParaRPr lang="en-US"/>
          </a:p>
        </p:txBody>
      </p:sp>
    </p:spTree>
    <p:extLst>
      <p:ext uri="{BB962C8B-B14F-4D97-AF65-F5344CB8AC3E}">
        <p14:creationId xmlns:p14="http://schemas.microsoft.com/office/powerpoint/2010/main" val="1784727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Working as a warehouse associate requires a lot of physical activity. The physical activity required includes standing, walking, twisting, climbing, reaching, pulling, among other forms of physical activity. To be able to perform most of the physical activity, visual aid is required. However, the job accepts people who are blind or deaf as long as they can perform their duties. No required language ability is required since every employee is given a device and can choose the type of language; they are comfortable reading. The job does not require any mathematical abilities. Interpersonal skills such as being dependable are required to aid in working effectively with other employees. To qualify for the job, an applicant needs to have a high school diploma. No other specific skills are required for the current job, but there are other jobs in the warehouse that require specific skills.</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E8AC1F-ACC5-4E2D-9C3A-74C0AB98AB20}" type="slidenum">
              <a:rPr lang="en-US" smtClean="0"/>
              <a:t>4</a:t>
            </a:fld>
            <a:endParaRPr lang="en-US"/>
          </a:p>
        </p:txBody>
      </p:sp>
    </p:spTree>
    <p:extLst>
      <p:ext uri="{BB962C8B-B14F-4D97-AF65-F5344CB8AC3E}">
        <p14:creationId xmlns:p14="http://schemas.microsoft.com/office/powerpoint/2010/main" val="70939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 work in a warehouse with many employees; therefore, it is normal for the working environment to be full of noise. The temperature regulation is okay. When it is hot, air conditioners and fans are used to maintain the temperatures. In the job, we make use of equipment's, tools and machines. We make use of equipment designed to perform different tasks for the shower. Devices which look like phones are used in choosing tasks. An inducting machine is used. A cart is used to pack bags. The theory of expectancy and the theory of goal setting are used to motivate employees in the Amazona company.</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E8AC1F-ACC5-4E2D-9C3A-74C0AB98AB20}" type="slidenum">
              <a:rPr lang="en-US" smtClean="0"/>
              <a:t>5</a:t>
            </a:fld>
            <a:endParaRPr lang="en-US"/>
          </a:p>
        </p:txBody>
      </p:sp>
    </p:spTree>
    <p:extLst>
      <p:ext uri="{BB962C8B-B14F-4D97-AF65-F5344CB8AC3E}">
        <p14:creationId xmlns:p14="http://schemas.microsoft.com/office/powerpoint/2010/main" val="48108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3915334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201453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3486232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10CEA9-5F1D-4DBF-9BEE-19CE7B9938C5}"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2345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10CEA9-5F1D-4DBF-9BEE-19CE7B9938C5}" type="datetimeFigureOut">
              <a:rPr lang="en-US" smtClean="0"/>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56572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350957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408503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70583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10CEA9-5F1D-4DBF-9BEE-19CE7B9938C5}"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79862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10CEA9-5F1D-4DBF-9BEE-19CE7B9938C5}"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258719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83444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49350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512718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538616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2183918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1471431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10CEA9-5F1D-4DBF-9BEE-19CE7B9938C5}"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4FE629-0F63-41D2-B882-0F18DA216E74}" type="slidenum">
              <a:rPr lang="en-US" smtClean="0"/>
              <a:t>‹#›</a:t>
            </a:fld>
            <a:endParaRPr lang="en-US"/>
          </a:p>
        </p:txBody>
      </p:sp>
    </p:spTree>
    <p:extLst>
      <p:ext uri="{BB962C8B-B14F-4D97-AF65-F5344CB8AC3E}">
        <p14:creationId xmlns:p14="http://schemas.microsoft.com/office/powerpoint/2010/main" val="682117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710CEA9-5F1D-4DBF-9BEE-19CE7B9938C5}" type="datetimeFigureOut">
              <a:rPr lang="en-US" smtClean="0"/>
              <a:t>12/6/2020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E4FE629-0F63-41D2-B882-0F18DA216E74}" type="slidenum">
              <a:rPr lang="en-US" smtClean="0"/>
              <a:t>‹#›</a:t>
            </a:fld>
            <a:endParaRPr lang="en-US"/>
          </a:p>
        </p:txBody>
      </p:sp>
    </p:spTree>
    <p:extLst>
      <p:ext uri="{BB962C8B-B14F-4D97-AF65-F5344CB8AC3E}">
        <p14:creationId xmlns:p14="http://schemas.microsoft.com/office/powerpoint/2010/main" val="154767460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8194-2AF7-4CD1-9B87-A1E260984BCD}"/>
              </a:ext>
            </a:extLst>
          </p:cNvPr>
          <p:cNvSpPr>
            <a:spLocks noGrp="1"/>
          </p:cNvSpPr>
          <p:nvPr>
            <p:ph type="ctrTitle"/>
          </p:nvPr>
        </p:nvSpPr>
        <p:spPr>
          <a:xfrm>
            <a:off x="808383" y="172278"/>
            <a:ext cx="9172230" cy="1085022"/>
          </a:xfrm>
        </p:spPr>
        <p:txBody>
          <a:bodyPr/>
          <a:lstStyle/>
          <a:p>
            <a:pPr algn="ctr"/>
            <a:r>
              <a:rPr lang="en-US" sz="5400" dirty="0">
                <a:latin typeface="Times New Roman" panose="02020603050405020304" pitchFamily="18" charset="0"/>
                <a:cs typeface="Times New Roman" panose="02020603050405020304" pitchFamily="18" charset="0"/>
              </a:rPr>
              <a:t>Job Analysis</a:t>
            </a:r>
          </a:p>
        </p:txBody>
      </p:sp>
      <p:sp>
        <p:nvSpPr>
          <p:cNvPr id="3" name="Subtitle 2">
            <a:extLst>
              <a:ext uri="{FF2B5EF4-FFF2-40B4-BE49-F238E27FC236}">
                <a16:creationId xmlns:a16="http://schemas.microsoft.com/office/drawing/2014/main" id="{5AF3C82C-5177-4DF8-993A-DE500E86E520}"/>
              </a:ext>
            </a:extLst>
          </p:cNvPr>
          <p:cNvSpPr>
            <a:spLocks noGrp="1"/>
          </p:cNvSpPr>
          <p:nvPr>
            <p:ph type="subTitle" idx="1"/>
          </p:nvPr>
        </p:nvSpPr>
        <p:spPr>
          <a:xfrm>
            <a:off x="200509" y="1404257"/>
            <a:ext cx="9780104" cy="4710674"/>
          </a:xfrm>
        </p:spPr>
        <p:txBody>
          <a:bodyPr>
            <a:normAutofit/>
          </a:bodyPr>
          <a:lstStyle/>
          <a:p>
            <a:pPr algn="ctr"/>
            <a:r>
              <a:rPr lang="en-US" sz="4000" cap="none" dirty="0">
                <a:latin typeface="Times New Roman" panose="02020603050405020304" pitchFamily="18" charset="0"/>
                <a:cs typeface="Times New Roman" panose="02020603050405020304" pitchFamily="18" charset="0"/>
              </a:rPr>
              <a:t>Job Interview</a:t>
            </a:r>
          </a:p>
        </p:txBody>
      </p:sp>
    </p:spTree>
    <p:extLst>
      <p:ext uri="{BB962C8B-B14F-4D97-AF65-F5344CB8AC3E}">
        <p14:creationId xmlns:p14="http://schemas.microsoft.com/office/powerpoint/2010/main" val="3018530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AA2A-5A47-4E99-9998-869C6BAE4D20}"/>
              </a:ext>
            </a:extLst>
          </p:cNvPr>
          <p:cNvSpPr>
            <a:spLocks noGrp="1"/>
          </p:cNvSpPr>
          <p:nvPr>
            <p:ph type="ctrTitle"/>
          </p:nvPr>
        </p:nvSpPr>
        <p:spPr>
          <a:xfrm>
            <a:off x="326572" y="179614"/>
            <a:ext cx="9654042" cy="1338943"/>
          </a:xfrm>
        </p:spPr>
        <p:txBody>
          <a:bodyPr/>
          <a:lstStyle/>
          <a:p>
            <a:pPr algn="ctr"/>
            <a:r>
              <a:rPr lang="en-US" sz="4000" dirty="0">
                <a:latin typeface="Times New Roman" panose="02020603050405020304" pitchFamily="18" charset="0"/>
                <a:cs typeface="Times New Roman" panose="02020603050405020304" pitchFamily="18" charset="0"/>
              </a:rPr>
              <a:t>Background and identification of task</a:t>
            </a:r>
          </a:p>
        </p:txBody>
      </p:sp>
      <p:sp>
        <p:nvSpPr>
          <p:cNvPr id="3" name="Subtitle 2">
            <a:extLst>
              <a:ext uri="{FF2B5EF4-FFF2-40B4-BE49-F238E27FC236}">
                <a16:creationId xmlns:a16="http://schemas.microsoft.com/office/drawing/2014/main" id="{0E903DEE-3EBA-45E2-B35B-27C3719F4193}"/>
              </a:ext>
            </a:extLst>
          </p:cNvPr>
          <p:cNvSpPr>
            <a:spLocks noGrp="1"/>
          </p:cNvSpPr>
          <p:nvPr>
            <p:ph type="subTitle" idx="1"/>
          </p:nvPr>
        </p:nvSpPr>
        <p:spPr>
          <a:xfrm>
            <a:off x="326571" y="1779814"/>
            <a:ext cx="9654042" cy="4898572"/>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I have been working for as a warehouse associate in the Amazon company for the past six months for about 25 hours per week.</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My main purpose is to ensure packages are sorted and taken to their current location. </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On a typical day, </a:t>
            </a:r>
            <a:r>
              <a:rPr lang="en-US" sz="2400" cap="none"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stow packages in the morning, then pick and stage and then reset the building for the coming shift.</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main duties that </a:t>
            </a:r>
            <a:r>
              <a:rPr lang="en-US" sz="2400" cap="none"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 perform include stowing, inducting, divert, pull, and pick.</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980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43B7-6932-4621-A75A-D1AEEC5A7D2B}"/>
              </a:ext>
            </a:extLst>
          </p:cNvPr>
          <p:cNvSpPr>
            <a:spLocks noGrp="1"/>
          </p:cNvSpPr>
          <p:nvPr>
            <p:ph type="ctrTitle"/>
          </p:nvPr>
        </p:nvSpPr>
        <p:spPr>
          <a:xfrm>
            <a:off x="620486" y="146958"/>
            <a:ext cx="9360127" cy="1072242"/>
          </a:xfrm>
        </p:spPr>
        <p:txBody>
          <a:bodyPr/>
          <a:lstStyle/>
          <a:p>
            <a:pPr algn="ctr"/>
            <a:r>
              <a:rPr lang="en-US" sz="4000" dirty="0">
                <a:latin typeface="Times New Roman" panose="02020603050405020304" pitchFamily="18" charset="0"/>
                <a:cs typeface="Times New Roman" panose="02020603050405020304" pitchFamily="18" charset="0"/>
              </a:rPr>
              <a:t>Identification of task</a:t>
            </a:r>
          </a:p>
        </p:txBody>
      </p:sp>
      <p:sp>
        <p:nvSpPr>
          <p:cNvPr id="3" name="Subtitle 2">
            <a:extLst>
              <a:ext uri="{FF2B5EF4-FFF2-40B4-BE49-F238E27FC236}">
                <a16:creationId xmlns:a16="http://schemas.microsoft.com/office/drawing/2014/main" id="{114E8F33-28F2-4AC9-AC84-B21BE514DEA4}"/>
              </a:ext>
            </a:extLst>
          </p:cNvPr>
          <p:cNvSpPr>
            <a:spLocks noGrp="1"/>
          </p:cNvSpPr>
          <p:nvPr>
            <p:ph type="subTitle" idx="1"/>
          </p:nvPr>
        </p:nvSpPr>
        <p:spPr>
          <a:xfrm>
            <a:off x="310243" y="1387929"/>
            <a:ext cx="9670370" cy="5323113"/>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tasks are not based on a specific amount of time, so the employees can perform whatever job is available.</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In the amazon, employees do not need to be covered for since they are a lot of employees.</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I do not supervise anyone since the supervision task belongs to the people called ambassadors.</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job requires problem-solving abilities.</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0983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E220-A318-4D1F-A522-234F3F6A1FF3}"/>
              </a:ext>
            </a:extLst>
          </p:cNvPr>
          <p:cNvSpPr>
            <a:spLocks noGrp="1"/>
          </p:cNvSpPr>
          <p:nvPr>
            <p:ph type="ctrTitle"/>
          </p:nvPr>
        </p:nvSpPr>
        <p:spPr>
          <a:xfrm>
            <a:off x="783771" y="130630"/>
            <a:ext cx="9196842" cy="1088570"/>
          </a:xfrm>
        </p:spPr>
        <p:txBody>
          <a:bodyPr/>
          <a:lstStyle/>
          <a:p>
            <a:pPr algn="ctr"/>
            <a:r>
              <a:rPr lang="en-US" sz="4000" dirty="0">
                <a:latin typeface="Times New Roman" panose="02020603050405020304" pitchFamily="18" charset="0"/>
                <a:cs typeface="Times New Roman" panose="02020603050405020304" pitchFamily="18" charset="0"/>
              </a:rPr>
              <a:t>Identifying human requirements</a:t>
            </a:r>
          </a:p>
        </p:txBody>
      </p:sp>
      <p:sp>
        <p:nvSpPr>
          <p:cNvPr id="3" name="Subtitle 2">
            <a:extLst>
              <a:ext uri="{FF2B5EF4-FFF2-40B4-BE49-F238E27FC236}">
                <a16:creationId xmlns:a16="http://schemas.microsoft.com/office/drawing/2014/main" id="{3714F841-C949-4050-A880-246208183FAE}"/>
              </a:ext>
            </a:extLst>
          </p:cNvPr>
          <p:cNvSpPr>
            <a:spLocks noGrp="1"/>
          </p:cNvSpPr>
          <p:nvPr>
            <p:ph type="subTitle" idx="1"/>
          </p:nvPr>
        </p:nvSpPr>
        <p:spPr>
          <a:xfrm>
            <a:off x="408214" y="1469571"/>
            <a:ext cx="9748157" cy="5257799"/>
          </a:xfrm>
        </p:spPr>
        <p:txBody>
          <a:bodyPr>
            <a:normAutofit/>
          </a:bodyPr>
          <a:lstStyle/>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job requires a lot of physical activity and visuals, especially in the diverting, stowing and picking.</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job does not require any language ability level, and no mathematical ability is required for the job.</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Lifting certain weights and ability to move fast is necessary and interpersonal skills such as being dependable are required.</a:t>
            </a:r>
          </a:p>
          <a:p>
            <a:pPr marL="342900" marR="0" indent="-34290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One needs to have a high school diploma for the job, and no other specific skills are required.</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572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34FF-CD24-4E9E-92C6-0DC087BACA5F}"/>
              </a:ext>
            </a:extLst>
          </p:cNvPr>
          <p:cNvSpPr>
            <a:spLocks noGrp="1"/>
          </p:cNvSpPr>
          <p:nvPr>
            <p:ph type="ctrTitle"/>
          </p:nvPr>
        </p:nvSpPr>
        <p:spPr>
          <a:xfrm>
            <a:off x="391885" y="195944"/>
            <a:ext cx="9588727" cy="1175656"/>
          </a:xfrm>
        </p:spPr>
        <p:txBody>
          <a:bodyPr/>
          <a:lstStyle/>
          <a:p>
            <a:pPr algn="ctr"/>
            <a:r>
              <a:rPr lang="en-US" sz="4000" dirty="0">
                <a:latin typeface="Times New Roman" panose="02020603050405020304" pitchFamily="18" charset="0"/>
                <a:cs typeface="Times New Roman" panose="02020603050405020304" pitchFamily="18" charset="0"/>
              </a:rPr>
              <a:t>Work context</a:t>
            </a:r>
          </a:p>
        </p:txBody>
      </p:sp>
      <p:sp>
        <p:nvSpPr>
          <p:cNvPr id="3" name="Subtitle 2">
            <a:extLst>
              <a:ext uri="{FF2B5EF4-FFF2-40B4-BE49-F238E27FC236}">
                <a16:creationId xmlns:a16="http://schemas.microsoft.com/office/drawing/2014/main" id="{ACC1DD1D-7C70-4141-8D5A-DE9B652171CD}"/>
              </a:ext>
            </a:extLst>
          </p:cNvPr>
          <p:cNvSpPr>
            <a:spLocks noGrp="1"/>
          </p:cNvSpPr>
          <p:nvPr>
            <p:ph type="subTitle" idx="1"/>
          </p:nvPr>
        </p:nvSpPr>
        <p:spPr>
          <a:xfrm>
            <a:off x="228600" y="1649186"/>
            <a:ext cx="9960429" cy="4637314"/>
          </a:xfrm>
        </p:spPr>
        <p:txBody>
          <a:bodyPr>
            <a:normAutofit/>
          </a:bodyPr>
          <a:lstStyle/>
          <a:p>
            <a:pPr marL="285750" marR="0" indent="-28575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working environment around the warehouse is noisy, but the temperatures are maintained. </a:t>
            </a:r>
          </a:p>
          <a:p>
            <a:pPr marL="285750" marR="0" indent="-28575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We make use of different machines, equipment's tools and other work aids.</a:t>
            </a:r>
          </a:p>
          <a:p>
            <a:pPr marL="285750" marR="0" indent="-285750">
              <a:lnSpc>
                <a:spcPct val="107000"/>
              </a:lnSpc>
              <a:spcBef>
                <a:spcPts val="0"/>
              </a:spcBef>
              <a:spcAft>
                <a:spcPts val="800"/>
              </a:spcAft>
              <a:buFont typeface="Arial" panose="020B0604020202020204" pitchFamily="34" charset="0"/>
              <a:buChar char="•"/>
            </a:pPr>
            <a:r>
              <a:rPr lang="en-US" sz="2400" cap="none" dirty="0">
                <a:effectLst/>
                <a:latin typeface="Times New Roman" panose="02020603050405020304" pitchFamily="18" charset="0"/>
                <a:ea typeface="Calibri" panose="020F0502020204030204" pitchFamily="34" charset="0"/>
                <a:cs typeface="Times New Roman" panose="02020603050405020304" pitchFamily="18" charset="0"/>
              </a:rPr>
              <a:t>The theory of expectancy and goal-setting theory is applied in the employee's motivation efforts. </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1161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TotalTime>
  <Words>865</Words>
  <Application>Microsoft Office PowerPoint</Application>
  <PresentationFormat>Widescreen</PresentationFormat>
  <Paragraphs>29</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Ion</vt:lpstr>
      <vt:lpstr>Job Analysis</vt:lpstr>
      <vt:lpstr>Background and identification of task</vt:lpstr>
      <vt:lpstr>Identification of task</vt:lpstr>
      <vt:lpstr>Identifying human requirements</vt:lpstr>
      <vt:lpstr>Work context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Analysis</dc:title>
  <dc:creator>felister makenga</dc:creator>
  <cp:lastModifiedBy>felister makenga</cp:lastModifiedBy>
  <cp:revision>2</cp:revision>
  <dcterms:created xsi:type="dcterms:W3CDTF">2020-12-07T00:54:18Z</dcterms:created>
  <dcterms:modified xsi:type="dcterms:W3CDTF">2020-12-07T01:09:31Z</dcterms:modified>
</cp:coreProperties>
</file>